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notesMasterIdLst>
    <p:notesMasterId r:id="rId19"/>
  </p:notesMasterIdLst>
  <p:sldIdLst>
    <p:sldId id="276" r:id="rId2"/>
    <p:sldId id="282" r:id="rId3"/>
    <p:sldId id="278" r:id="rId4"/>
    <p:sldId id="283" r:id="rId5"/>
    <p:sldId id="277" r:id="rId6"/>
    <p:sldId id="261" r:id="rId7"/>
    <p:sldId id="265" r:id="rId8"/>
    <p:sldId id="262" r:id="rId9"/>
    <p:sldId id="263" r:id="rId10"/>
    <p:sldId id="264" r:id="rId11"/>
    <p:sldId id="258" r:id="rId12"/>
    <p:sldId id="266" r:id="rId13"/>
    <p:sldId id="275" r:id="rId14"/>
    <p:sldId id="257" r:id="rId15"/>
    <p:sldId id="272" r:id="rId16"/>
    <p:sldId id="280" r:id="rId17"/>
    <p:sldId id="279" r:id="rId18"/>
  </p:sldIdLst>
  <p:sldSz cx="12192000" cy="6858000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rynochkin" initials="AK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6CE"/>
    <a:srgbClr val="FFFF00"/>
    <a:srgbClr val="464547"/>
    <a:srgbClr val="E2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67766" autoAdjust="0"/>
  </p:normalViewPr>
  <p:slideViewPr>
    <p:cSldViewPr snapToGrid="0">
      <p:cViewPr varScale="1">
        <p:scale>
          <a:sx n="61" d="100"/>
          <a:sy n="61" d="100"/>
        </p:scale>
        <p:origin x="-1548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7T15:51:03.682" idx="1">
    <p:pos x="7406" y="83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7T15:51:03.682" idx="1">
    <p:pos x="7406" y="830"/>
    <p:text/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8695C-EB2C-490B-BC41-9AF9AA0163F2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8B159-842E-40FB-BBF0-A03C09DA3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5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0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problem? Why do we need change the reconciler?</a:t>
            </a:r>
          </a:p>
          <a:p>
            <a:endParaRPr lang="en-US" dirty="0" smtClean="0"/>
          </a:p>
          <a:p>
            <a:r>
              <a:rPr lang="en-US" dirty="0" smtClean="0"/>
              <a:t>What’s the decision?</a:t>
            </a:r>
          </a:p>
          <a:p>
            <a:r>
              <a:rPr lang="en-US" dirty="0" smtClean="0"/>
              <a:t>*new virtual stack</a:t>
            </a:r>
          </a:p>
          <a:p>
            <a:endParaRPr lang="en-US" dirty="0"/>
          </a:p>
          <a:p>
            <a:r>
              <a:rPr lang="en-US" dirty="0" smtClean="0"/>
              <a:t>What are the advantages?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6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избежания неконсистентности состояния.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Итого: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Animation playback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least 60 FPS (with waiting time of no more than 16ms);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Very fast app reaction to clicks and presses (from 80 to 150ms);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Quick appearance of autofill tips in search fields;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Matching of React DOM and React Native;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Optimization of different priority task execution (in particular, page scrolling);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new ‘fiber’ data structure, which is a kind of virtual stack for update ordering (based on predefined priorities); and</a:t>
            </a:r>
          </a:p>
          <a:p>
            <a:pPr rtl="0"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Extensive compatibility (including the previously created React applications).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B159-842E-40FB-BBF0-A03C09DA3B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8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673101"/>
            <a:ext cx="1882121" cy="61184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64117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7823" y="-15393"/>
            <a:ext cx="9197473" cy="6898104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2" y="-15393"/>
            <a:ext cx="3117724" cy="6898104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6" y="5263636"/>
            <a:ext cx="668663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491790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6" y="3826604"/>
            <a:ext cx="5433860" cy="842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5" y="3276170"/>
            <a:ext cx="4925772" cy="35657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939032"/>
            <a:ext cx="12192000" cy="3779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267454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045812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93813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139624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11077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70022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02698" y="1125385"/>
            <a:ext cx="498964" cy="464583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/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3371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9467851" y="1830917"/>
            <a:ext cx="2400300" cy="3894667"/>
          </a:xfrm>
          <a:prstGeom prst="rect">
            <a:avLst/>
          </a:prstGeom>
        </p:spPr>
        <p:txBody>
          <a:bodyPr vert="horz"/>
          <a:lstStyle>
            <a:lvl1pPr marL="171446" indent="-171446" algn="ctr" defTabSz="457189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lang="en-US" sz="1467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67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101837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939032"/>
            <a:ext cx="1038225" cy="55418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667" baseline="0">
                <a:latin typeface="Arial Black"/>
                <a:cs typeface="Arial Black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801688" y="3477648"/>
            <a:ext cx="464583" cy="464583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4633576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01688" y="1630376"/>
            <a:ext cx="464583" cy="464581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786304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01688" y="5324921"/>
            <a:ext cx="464583" cy="464583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576" rIns="0" rtlCol="0" anchor="ctr" anchorCtr="0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492827" y="1232093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3926417" y="1232095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492827" y="3079367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3926417" y="3079369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492827" y="4926640"/>
            <a:ext cx="2048256" cy="128016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6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3926417" y="4926642"/>
            <a:ext cx="7741920" cy="1280159"/>
          </a:xfrm>
          <a:prstGeom prst="rect">
            <a:avLst/>
          </a:prstGeom>
        </p:spPr>
        <p:txBody>
          <a:bodyPr vert="horz" anchor="ctr" anchorCtr="0"/>
          <a:lstStyle>
            <a:lvl1pPr marL="171446" indent="-17144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rgbClr val="2FC2D9"/>
              </a:buClr>
              <a:buFont typeface="Arial"/>
              <a:buChar char="•"/>
              <a:defRPr lang="en-US" sz="16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6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6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6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131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3045812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93813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139624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20288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249084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71273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23251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87681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16477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8667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983681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312477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434667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0047075" y="2602133"/>
            <a:ext cx="1278170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9375871" y="2954875"/>
            <a:ext cx="2631016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7"/>
            </a:lvl1pPr>
            <a:lvl2pPr marL="457189" indent="0">
              <a:buNone/>
              <a:defRPr sz="1067"/>
            </a:lvl2pPr>
            <a:lvl3pPr marL="914377" indent="0">
              <a:buNone/>
              <a:defRPr sz="1067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9498060" y="3509434"/>
            <a:ext cx="2369704" cy="2679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</a:lstStyle>
          <a:p>
            <a:pPr lvl="0">
              <a:lnSpc>
                <a:spcPct val="110000"/>
              </a:lnSpc>
            </a:pPr>
            <a:r>
              <a:rPr lang="en-US" sz="1467" dirty="0" err="1" smtClean="0">
                <a:solidFill>
                  <a:srgbClr val="444444"/>
                </a:solidFill>
              </a:rPr>
              <a:t>Lorem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ipsum</a:t>
            </a:r>
            <a:r>
              <a:rPr lang="en-US" sz="1467" dirty="0" smtClean="0">
                <a:solidFill>
                  <a:srgbClr val="444444"/>
                </a:solidFill>
              </a:rPr>
              <a:t> dolor sit </a:t>
            </a:r>
            <a:r>
              <a:rPr lang="en-US" sz="1467" dirty="0" err="1" smtClean="0">
                <a:solidFill>
                  <a:srgbClr val="444444"/>
                </a:solidFill>
              </a:rPr>
              <a:t>amet</a:t>
            </a:r>
            <a:r>
              <a:rPr lang="en-US" sz="1467" dirty="0" smtClean="0">
                <a:solidFill>
                  <a:srgbClr val="444444"/>
                </a:solidFill>
              </a:rPr>
              <a:t>, </a:t>
            </a:r>
            <a:r>
              <a:rPr lang="en-US" sz="1467" dirty="0" err="1" smtClean="0">
                <a:solidFill>
                  <a:srgbClr val="444444"/>
                </a:solidFill>
              </a:rPr>
              <a:t>consectetur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adipiscing</a:t>
            </a:r>
            <a:r>
              <a:rPr lang="en-US" sz="1467" dirty="0" smtClean="0">
                <a:solidFill>
                  <a:srgbClr val="444444"/>
                </a:solidFill>
              </a:rPr>
              <a:t> </a:t>
            </a:r>
            <a:r>
              <a:rPr lang="en-US" sz="1467" dirty="0" err="1" smtClean="0">
                <a:solidFill>
                  <a:srgbClr val="444444"/>
                </a:solidFill>
              </a:rPr>
              <a:t>elit</a:t>
            </a:r>
            <a:r>
              <a:rPr lang="en-US" sz="1467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3955856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7019251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10036463" y="1200727"/>
            <a:ext cx="1216507" cy="123151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6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17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4064000" y="928324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128000" y="928324"/>
            <a:ext cx="0" cy="553713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3733800"/>
            <a:ext cx="12192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72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85000"/>
              </a:lnSpc>
            </a:pPr>
            <a:endParaRPr lang="en-US" sz="1867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835376" y="3197413"/>
            <a:ext cx="10099325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533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317471" y="-188043"/>
            <a:ext cx="12836976" cy="7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192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6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None/>
              <a:defRPr sz="1867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43066" y="202672"/>
            <a:ext cx="1648295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2622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6349807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70684" marR="0" indent="-170684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598677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1"/>
            <a:ext cx="12192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8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46919"/>
              </p:ext>
            </p:extLst>
          </p:nvPr>
        </p:nvGraphicFramePr>
        <p:xfrm>
          <a:off x="-1" y="935107"/>
          <a:ext cx="12192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016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782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6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5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250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3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642" marR="0" indent="-231642" algn="l" defTabSz="6095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2133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34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15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1021" y="939030"/>
            <a:ext cx="6100980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5" y="1439864"/>
            <a:ext cx="5080779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7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964" y="1439861"/>
            <a:ext cx="11110320" cy="45110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457189" indent="-457189">
              <a:lnSpc>
                <a:spcPts val="2400"/>
              </a:lnSpc>
              <a:spcBef>
                <a:spcPts val="0"/>
              </a:spcBef>
              <a:spcAft>
                <a:spcPts val="2400"/>
              </a:spcAft>
              <a:buSzPct val="140000"/>
              <a:buFont typeface="+mj-lt"/>
              <a:buAutoNum type="arabicPeriod"/>
              <a:defRPr sz="2000" baseline="0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0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4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73732" marR="0" lvl="0" indent="-173732" algn="l" defTabSz="457189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14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4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12192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6" y="5263636"/>
            <a:ext cx="668663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4917903" cy="8628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6" y="3826604"/>
            <a:ext cx="5433860" cy="84209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5" y="3276170"/>
            <a:ext cx="4925772" cy="35657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1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2" y="6575245"/>
            <a:ext cx="635000" cy="2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4" r:id="rId2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youtu.be/ZCuYPiUIONs" TargetMode="External"/><Relationship Id="rId7" Type="http://schemas.openxmlformats.org/officeDocument/2006/relationships/hyperlink" Target="https://github.com/MikhailSemichev/react_per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facebook/react/releases" TargetMode="External"/><Relationship Id="rId5" Type="http://schemas.openxmlformats.org/officeDocument/2006/relationships/hyperlink" Target="https://build-mbfootjxoo.now.sh/" TargetMode="External"/><Relationship Id="rId10" Type="http://schemas.openxmlformats.org/officeDocument/2006/relationships/hyperlink" Target="https://vk.com/saratovjs" TargetMode="External"/><Relationship Id="rId4" Type="http://schemas.openxmlformats.org/officeDocument/2006/relationships/hyperlink" Target="https://reactjs.org/blog/2017/09/26/react-v16.0.html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1" y="3038259"/>
            <a:ext cx="10249923" cy="1556153"/>
          </a:xfrm>
        </p:spPr>
        <p:txBody>
          <a:bodyPr/>
          <a:lstStyle/>
          <a:p>
            <a:r>
              <a:rPr lang="ru-RU" dirty="0" smtClean="0"/>
              <a:t>Ускоряем </a:t>
            </a:r>
            <a:r>
              <a:rPr lang="en-US" dirty="0" smtClean="0"/>
              <a:t>React + </a:t>
            </a:r>
            <a:r>
              <a:rPr lang="en-US" dirty="0" err="1" smtClean="0"/>
              <a:t>Redux</a:t>
            </a:r>
            <a:r>
              <a:rPr lang="en-US" dirty="0" smtClean="0"/>
              <a:t> </a:t>
            </a:r>
            <a:r>
              <a:rPr lang="ru-RU" dirty="0" smtClean="0"/>
              <a:t>приложение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80531" y="6033037"/>
            <a:ext cx="1981178" cy="3730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rebuchet MS"/>
                <a:cs typeface="Trebuchet MS"/>
              </a:rPr>
              <a:t>НОЯБРЬ</a:t>
            </a:r>
            <a:r>
              <a:rPr lang="en-US" dirty="0" smtClean="0">
                <a:latin typeface="Trebuchet MS"/>
                <a:cs typeface="Trebuchet MS"/>
              </a:rPr>
              <a:t> 25, 2017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2" y="4661256"/>
            <a:ext cx="10249923" cy="573747"/>
          </a:xfrm>
        </p:spPr>
        <p:txBody>
          <a:bodyPr/>
          <a:lstStyle/>
          <a:p>
            <a:r>
              <a:rPr lang="ru-RU" sz="4000" dirty="0" smtClean="0"/>
              <a:t>1000000 </a:t>
            </a:r>
            <a:r>
              <a:rPr lang="en-US" sz="4000" dirty="0" err="1" smtClean="0"/>
              <a:t>ToDo’s</a:t>
            </a:r>
            <a:r>
              <a:rPr lang="en-US" sz="4000" dirty="0" smtClean="0"/>
              <a:t> &amp; </a:t>
            </a:r>
            <a:r>
              <a:rPr lang="ru-RU" sz="4000" dirty="0" smtClean="0"/>
              <a:t>Взгляд в будущее</a:t>
            </a:r>
            <a:endParaRPr lang="en-US" sz="400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782567" y="5709447"/>
            <a:ext cx="3256229" cy="995444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Trebuchet MS"/>
                <a:cs typeface="Trebuchet MS"/>
              </a:rPr>
              <a:t>Михали Семичев</a:t>
            </a:r>
          </a:p>
          <a:p>
            <a:r>
              <a:rPr lang="ru-RU" sz="2400" dirty="0" smtClean="0">
                <a:latin typeface="Trebuchet MS"/>
                <a:cs typeface="Trebuchet MS"/>
              </a:rPr>
              <a:t>Антон Крыночкин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74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8596668" cy="676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Server Side Rendering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6" y="2632710"/>
            <a:ext cx="6781800" cy="1409700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2244852" y="1062990"/>
            <a:ext cx="7684008" cy="4549140"/>
          </a:xfrm>
          <a:prstGeom prst="mathMultiply">
            <a:avLst/>
          </a:prstGeom>
          <a:solidFill>
            <a:srgbClr val="E24E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360899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4" name="Oval 3"/>
          <p:cNvSpPr/>
          <p:nvPr/>
        </p:nvSpPr>
        <p:spPr>
          <a:xfrm>
            <a:off x="1983348" y="208637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506829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7278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039416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459867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47727" y="4683615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06828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59866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618967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404551" y="259607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945464" y="3487844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486379" y="4360682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77620" y="434546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861495" y="261968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377619" y="3454653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86351" y="435725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2910208" y="4356367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6342115" y="208637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865596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286045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398183" y="3812152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818634" y="2949264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706494" y="4683615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865595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818633" y="4683606"/>
            <a:ext cx="579551" cy="579551"/>
          </a:xfrm>
          <a:prstGeom prst="ellipse">
            <a:avLst/>
          </a:prstGeom>
          <a:noFill/>
          <a:ln w="57150">
            <a:solidFill>
              <a:srgbClr val="46454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977734" y="4683606"/>
            <a:ext cx="579551" cy="579551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6763318" y="259607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04231" y="3487844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845146" y="4360682"/>
            <a:ext cx="239419" cy="368210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736387" y="434546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220262" y="2619685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736386" y="3454653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145118" y="4357259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7268975" y="4356367"/>
            <a:ext cx="239419" cy="368210"/>
          </a:xfrm>
          <a:prstGeom prst="line">
            <a:avLst/>
          </a:prstGeom>
          <a:ln w="38100">
            <a:solidFill>
              <a:srgbClr val="46454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240308" y="3485696"/>
            <a:ext cx="239419" cy="36821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342114" y="3816435"/>
            <a:ext cx="579551" cy="5795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338307" y="4679323"/>
            <a:ext cx="579551" cy="579551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11205719" y="4356399"/>
            <a:ext cx="239419" cy="36821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897096" y="3481413"/>
            <a:ext cx="239419" cy="368210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10024660" y="3812152"/>
            <a:ext cx="579551" cy="57955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22521" y="4694337"/>
            <a:ext cx="579551" cy="579551"/>
          </a:xfrm>
          <a:prstGeom prst="ellipse">
            <a:avLst/>
          </a:prstGeom>
          <a:solidFill>
            <a:srgbClr val="C00000"/>
          </a:solidFill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3489933" y="4371413"/>
            <a:ext cx="239419" cy="36821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lus 20"/>
          <p:cNvSpPr/>
          <p:nvPr/>
        </p:nvSpPr>
        <p:spPr>
          <a:xfrm>
            <a:off x="3834735" y="2665927"/>
            <a:ext cx="1197739" cy="1197739"/>
          </a:xfrm>
          <a:prstGeom prst="mathPlus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/>
          <p:cNvSpPr/>
          <p:nvPr/>
        </p:nvSpPr>
        <p:spPr>
          <a:xfrm>
            <a:off x="8386050" y="2649547"/>
            <a:ext cx="1233013" cy="1191297"/>
          </a:xfrm>
          <a:prstGeom prst="mathEqual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640" y="1286288"/>
            <a:ext cx="280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Virtual DOM event 1</a:t>
            </a:r>
            <a:endParaRPr lang="en-US" sz="20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5244370" y="1286288"/>
            <a:ext cx="277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Virtual DOM event 2</a:t>
            </a:r>
            <a:endParaRPr lang="en-US" sz="20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10278307" y="1286288"/>
            <a:ext cx="134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Mutations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4468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34" grpId="0" animBg="1"/>
      <p:bldP spid="150" grpId="0" animBg="1"/>
      <p:bldP spid="153" grpId="0" animBg="1"/>
      <p:bldP spid="154" grpId="0" animBg="1"/>
      <p:bldP spid="21" grpId="0" animBg="1"/>
      <p:bldP spid="22" grpId="0" animBg="1"/>
      <p:bldP spid="156" grpId="0"/>
      <p:bldP spid="1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/>
          <p:cNvSpPr/>
          <p:nvPr/>
        </p:nvSpPr>
        <p:spPr>
          <a:xfrm>
            <a:off x="5423535" y="807614"/>
            <a:ext cx="1289481" cy="616708"/>
          </a:xfrm>
          <a:prstGeom prst="ellipse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Root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7339" y="1484673"/>
            <a:ext cx="5530790" cy="51211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4939" y="1482273"/>
            <a:ext cx="5530789" cy="51211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1426">
            <a:off x="3402539" y="1479873"/>
            <a:ext cx="5530789" cy="51211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97836" y="6475751"/>
            <a:ext cx="4553392" cy="427996"/>
          </a:xfrm>
          <a:prstGeom prst="rect">
            <a:avLst/>
          </a:prstGeom>
          <a:solidFill>
            <a:srgbClr val="4645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</p:spTree>
    <p:extLst>
      <p:ext uri="{BB962C8B-B14F-4D97-AF65-F5344CB8AC3E}">
        <p14:creationId xmlns:p14="http://schemas.microsoft.com/office/powerpoint/2010/main" val="15754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>
          <a:xfrm>
            <a:off x="5265130" y="0"/>
            <a:ext cx="6939782" cy="64757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23526" y="-1"/>
            <a:ext cx="2883464" cy="3108543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fiber =</a:t>
            </a:r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{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stateNode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endParaRPr lang="en-US" sz="2800" b="1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return,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child,</a:t>
            </a:r>
          </a:p>
          <a:p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sibling</a:t>
            </a:r>
          </a:p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8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sz="2800" b="1" cap="none" spc="0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sz="28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}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0413" y="2065554"/>
            <a:ext cx="7029" cy="7239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416" y="2789454"/>
            <a:ext cx="1714500" cy="70485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List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577516" y="2075079"/>
            <a:ext cx="0" cy="71437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01153" y="4208679"/>
            <a:ext cx="2105025" cy="64770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button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77442" y="3480017"/>
            <a:ext cx="7029" cy="7239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584545" y="3489542"/>
            <a:ext cx="0" cy="71437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082467" y="4208679"/>
            <a:ext cx="1771649" cy="64770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item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Curved Connector 19"/>
          <p:cNvCxnSpPr>
            <a:stCxn id="19" idx="0"/>
            <a:endCxn id="14" idx="3"/>
          </p:cNvCxnSpPr>
          <p:nvPr/>
        </p:nvCxnSpPr>
        <p:spPr>
          <a:xfrm rot="16200000" flipV="1">
            <a:off x="2506204" y="2746591"/>
            <a:ext cx="1066800" cy="1857376"/>
          </a:xfrm>
          <a:prstGeom prst="curvedConnector2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  <a:endCxn id="19" idx="1"/>
          </p:cNvCxnSpPr>
          <p:nvPr/>
        </p:nvCxnSpPr>
        <p:spPr>
          <a:xfrm>
            <a:off x="2306178" y="4532529"/>
            <a:ext cx="776289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612524" y="47298"/>
            <a:ext cx="2601310" cy="64638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798528" y="102475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718260" y="1360705"/>
            <a:ext cx="3522919" cy="142875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793272" y="101949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975130" y="5785945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728766" y="1355445"/>
            <a:ext cx="3522919" cy="142875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416" y="1360704"/>
            <a:ext cx="1714500" cy="704850"/>
          </a:xfrm>
          <a:prstGeom prst="roundRect">
            <a:avLst/>
          </a:prstGeom>
          <a:noFill/>
          <a:ln w="571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</a:rPr>
              <a:t>Root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801703" y="1024759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796443" y="1019500"/>
            <a:ext cx="3522919" cy="335945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894446" y="3739791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175796" y="5096139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894446" y="3728204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175796" y="5096138"/>
            <a:ext cx="2774731" cy="378371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94446" y="3728204"/>
            <a:ext cx="6008520" cy="2040894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36680" y="4047291"/>
            <a:ext cx="5666286" cy="1037260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" y="817282"/>
            <a:ext cx="5475941" cy="5651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59" y="835394"/>
            <a:ext cx="5659536" cy="42528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142" y="4544838"/>
            <a:ext cx="2417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React v15.x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22735" y="4544838"/>
            <a:ext cx="2101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React v16.x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2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36955" y="2827867"/>
            <a:ext cx="39375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u="sng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Разделение на фазы:</a:t>
            </a:r>
            <a:endParaRPr lang="en-US" sz="2800" b="0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955" y="3630214"/>
            <a:ext cx="396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7338">
              <a:buFont typeface="+mj-lt"/>
              <a:buAutoNum type="arabicPeriod"/>
            </a:pPr>
            <a:r>
              <a:rPr lang="en-US" sz="2400" b="1" dirty="0" smtClean="0"/>
              <a:t>Render / Reconciliation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36955" y="4467072"/>
            <a:ext cx="350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7338">
              <a:buFont typeface="+mj-lt"/>
              <a:buAutoNum type="arabicPeriod" startAt="2"/>
            </a:pPr>
            <a:r>
              <a:rPr lang="en-US" sz="2400" b="1" dirty="0" smtClean="0"/>
              <a:t>Commit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36954" y="3338892"/>
            <a:ext cx="381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chemeClr val="accent2"/>
                </a:solidFill>
              </a:rPr>
              <a:t> Прерываемая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6954" y="4186340"/>
            <a:ext cx="350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chemeClr val="accent2"/>
                </a:solidFill>
              </a:rPr>
              <a:t> Непрерываемая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47973" y="1178804"/>
            <a:ext cx="51155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requestAnimationFrame()</a:t>
            </a:r>
            <a:endParaRPr lang="en-US" sz="32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47973" y="1866297"/>
            <a:ext cx="4269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requestIdleCallback()</a:t>
            </a:r>
            <a:endParaRPr lang="en-US" sz="4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68564" y="2797959"/>
            <a:ext cx="32514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u="sng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Приоритеты</a:t>
            </a:r>
            <a:r>
              <a:rPr lang="ru-RU" sz="2800" b="0" u="sng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sz="2800" b="0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30425" y="3513834"/>
            <a:ext cx="2947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Высокий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Низкий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Вне видимости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1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34531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34479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34635 0.0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34531 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-0.34635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1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2" grpId="0"/>
      <p:bldP spid="13" grpId="0"/>
      <p:bldP spid="17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React Reconciler. </a:t>
            </a:r>
            <a:r>
              <a:rPr lang="ru-RU" sz="4000" b="1" dirty="0" smtClean="0">
                <a:solidFill>
                  <a:schemeClr val="tx1"/>
                </a:solidFill>
              </a:rPr>
              <a:t>Совсем скоро!</a:t>
            </a:r>
            <a:endParaRPr lang="en-US" sz="4000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8" y="881310"/>
            <a:ext cx="6138297" cy="2604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2999616" y="3748135"/>
            <a:ext cx="8960013" cy="2381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9440" y="1819746"/>
            <a:ext cx="333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 async rendering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0610" y="4707832"/>
            <a:ext cx="251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Async rendering</a:t>
            </a:r>
            <a:endParaRPr lang="en-US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82995" y="769990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10" name="Straight Connector 9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67336" y="769990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19" name="Straight Connector 18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63171" y="3684313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2" name="Straight Connector 21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003222" y="3684313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5" name="Straight Connector 24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54300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28" name="Straight Connector 27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04080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1" name="Straight Connector 30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45281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4" name="Straight Connector 33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85859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37" name="Straight Connector 36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91853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0" name="Straight Connector 39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26651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3" name="Straight Connector 42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559326" y="3683995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6" name="Straight Connector 45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38762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49" name="Straight Connector 48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208025" y="3681189"/>
            <a:ext cx="177945" cy="551816"/>
            <a:chOff x="82994" y="769990"/>
            <a:chExt cx="177945" cy="551816"/>
          </a:xfrm>
          <a:solidFill>
            <a:srgbClr val="00B0F0"/>
          </a:solidFill>
        </p:grpSpPr>
        <p:cxnSp>
          <p:nvCxnSpPr>
            <p:cNvPr id="52" name="Straight Connector 51"/>
            <p:cNvCxnSpPr/>
            <p:nvPr/>
          </p:nvCxnSpPr>
          <p:spPr>
            <a:xfrm>
              <a:off x="171968" y="950614"/>
              <a:ext cx="0" cy="37119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82994" y="769990"/>
              <a:ext cx="177945" cy="177945"/>
            </a:xfrm>
            <a:prstGeom prst="ellipse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7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9964" y="1074421"/>
            <a:ext cx="11110320" cy="2412491"/>
          </a:xfrm>
        </p:spPr>
        <p:txBody>
          <a:bodyPr>
            <a:noAutofit/>
          </a:bodyPr>
          <a:lstStyle/>
          <a:p>
            <a:r>
              <a:rPr lang="en-US" u="sng" dirty="0" smtClean="0">
                <a:solidFill>
                  <a:srgbClr val="444444"/>
                </a:solidFill>
                <a:hlinkClick r:id="rId3"/>
              </a:rPr>
              <a:t>Lin Clark - A Cartoon Intro to Fiber - React </a:t>
            </a:r>
            <a:r>
              <a:rPr lang="en-US" u="sng" dirty="0" err="1" smtClean="0">
                <a:solidFill>
                  <a:srgbClr val="444444"/>
                </a:solidFill>
                <a:hlinkClick r:id="rId3"/>
              </a:rPr>
              <a:t>Conf</a:t>
            </a:r>
            <a:r>
              <a:rPr lang="en-US" u="sng" dirty="0" smtClean="0">
                <a:solidFill>
                  <a:srgbClr val="444444"/>
                </a:solidFill>
                <a:hlinkClick r:id="rId3"/>
              </a:rPr>
              <a:t> 2017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4"/>
              </a:rPr>
              <a:t>React Blog - React v16.0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5"/>
              </a:rPr>
              <a:t>React Async Rendering Demo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u="sng" dirty="0" smtClean="0">
                <a:solidFill>
                  <a:srgbClr val="444444"/>
                </a:solidFill>
                <a:hlinkClick r:id="rId6"/>
              </a:rPr>
              <a:t>React </a:t>
            </a:r>
            <a:r>
              <a:rPr lang="en-US" u="sng" dirty="0" smtClean="0">
                <a:solidFill>
                  <a:srgbClr val="444444"/>
                </a:solidFill>
                <a:hlinkClick r:id="rId6"/>
              </a:rPr>
              <a:t>Releases</a:t>
            </a:r>
            <a:endParaRPr lang="en-US" u="sng" dirty="0" smtClean="0">
              <a:solidFill>
                <a:srgbClr val="444444"/>
              </a:solidFill>
            </a:endParaRPr>
          </a:p>
          <a:p>
            <a:r>
              <a:rPr lang="en-US" b="1" u="sng" dirty="0">
                <a:solidFill>
                  <a:srgbClr val="444444"/>
                </a:solidFill>
                <a:hlinkClick r:id="rId7"/>
              </a:rPr>
              <a:t>https://</a:t>
            </a:r>
            <a:r>
              <a:rPr lang="en-US" b="1" u="sng" dirty="0" smtClean="0">
                <a:solidFill>
                  <a:srgbClr val="444444"/>
                </a:solidFill>
                <a:hlinkClick r:id="rId7"/>
              </a:rPr>
              <a:t>github.com/MikhailSemichev/react_perf</a:t>
            </a:r>
            <a:r>
              <a:rPr lang="en-US" b="1" dirty="0" smtClean="0">
                <a:solidFill>
                  <a:srgbClr val="444444"/>
                </a:solidFill>
              </a:rPr>
              <a:t>   </a:t>
            </a:r>
            <a:r>
              <a:rPr lang="en-US" dirty="0" smtClean="0">
                <a:solidFill>
                  <a:srgbClr val="444444"/>
                </a:solidFill>
              </a:rPr>
              <a:t>- </a:t>
            </a:r>
            <a:r>
              <a:rPr lang="en-US" dirty="0" err="1" smtClean="0">
                <a:solidFill>
                  <a:srgbClr val="444444"/>
                </a:solidFill>
              </a:rPr>
              <a:t>github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ru-RU" dirty="0" smtClean="0">
                <a:solidFill>
                  <a:srgbClr val="444444"/>
                </a:solidFill>
              </a:rPr>
              <a:t>с примерами </a:t>
            </a:r>
            <a:r>
              <a:rPr lang="ru-RU" dirty="0" err="1" smtClean="0">
                <a:solidFill>
                  <a:srgbClr val="444444"/>
                </a:solidFill>
              </a:rPr>
              <a:t>воркшопа</a:t>
            </a:r>
            <a:endParaRPr lang="en-US" dirty="0" smtClean="0">
              <a:solidFill>
                <a:srgbClr val="44444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Полезные ссылки</a:t>
            </a:r>
            <a:endParaRPr lang="en-US" sz="4000" b="1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0" t="13961" r="30258" b="14397"/>
          <a:stretch/>
        </p:blipFill>
        <p:spPr>
          <a:xfrm>
            <a:off x="469964" y="5404148"/>
            <a:ext cx="600502" cy="593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5" y="4578542"/>
            <a:ext cx="682580" cy="682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4651" y="5439171"/>
            <a:ext cx="361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32B6CE"/>
                </a:solidFill>
              </a:rPr>
              <a:t>@fedevelopment</a:t>
            </a:r>
            <a:endParaRPr lang="en-US" sz="2800" b="1" u="sng" dirty="0">
              <a:solidFill>
                <a:srgbClr val="32B6C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651" y="4658222"/>
            <a:ext cx="43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2B6CE"/>
                </a:solidFill>
                <a:hlinkClick r:id="rId10"/>
              </a:rPr>
              <a:t>https://vk.com/saratovjs</a:t>
            </a:r>
            <a:endParaRPr lang="en-US" sz="2800" b="1" dirty="0">
              <a:solidFill>
                <a:srgbClr val="32B6C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3581" y="4055322"/>
            <a:ext cx="110675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Вступайте в сообщество SaratovJS и читайте новинки в 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3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О нас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2903251" y="4125665"/>
            <a:ext cx="1994674" cy="3570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Mikhail Semichev</a:t>
            </a:r>
            <a:endParaRPr lang="en-US" sz="1600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2269869" y="4477513"/>
            <a:ext cx="3261438" cy="681244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464547"/>
                </a:solidFill>
                <a:latin typeface="Trebuchet MS"/>
              </a:rPr>
              <a:t>EPAM Systems, </a:t>
            </a:r>
            <a:endParaRPr lang="en-US" sz="1600" b="1" dirty="0" smtClean="0">
              <a:solidFill>
                <a:srgbClr val="464547"/>
              </a:solidFill>
              <a:latin typeface="Trebuchet MS"/>
            </a:endParaRPr>
          </a:p>
          <a:p>
            <a:pPr algn="ctr"/>
            <a:r>
              <a:rPr lang="ru-RU" sz="1600" i="1" dirty="0" smtClean="0"/>
              <a:t>Software Engineering Manager</a:t>
            </a:r>
            <a:endParaRPr lang="ru-RU" sz="1600" dirty="0"/>
          </a:p>
          <a:p>
            <a:pPr lvl="0" algn="ctr"/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10351"/>
          <a:stretch/>
        </p:blipFill>
        <p:spPr>
          <a:xfrm>
            <a:off x="2903251" y="1482551"/>
            <a:ext cx="1988916" cy="2523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948" r="1592" b="-350"/>
          <a:stretch/>
        </p:blipFill>
        <p:spPr>
          <a:xfrm>
            <a:off x="6891819" y="1482551"/>
            <a:ext cx="2007738" cy="2523294"/>
          </a:xfrm>
          <a:prstGeom prst="rect">
            <a:avLst/>
          </a:prstGeom>
        </p:spPr>
      </p:pic>
      <p:sp>
        <p:nvSpPr>
          <p:cNvPr id="20" name="Text Placeholder 6"/>
          <p:cNvSpPr txBox="1">
            <a:spLocks/>
          </p:cNvSpPr>
          <p:nvPr/>
        </p:nvSpPr>
        <p:spPr>
          <a:xfrm>
            <a:off x="6891819" y="4125665"/>
            <a:ext cx="1994674" cy="3570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lIns="68580" tIns="54864" rIns="68580" bIns="54864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Anton Krynochkin</a:t>
            </a:r>
            <a:endParaRPr lang="en-US" sz="1600" dirty="0"/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6258437" y="4477513"/>
            <a:ext cx="3261438" cy="681244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464547"/>
                </a:solidFill>
                <a:latin typeface="Trebuchet MS"/>
              </a:rPr>
              <a:t>EPAM Systems, </a:t>
            </a:r>
            <a:endParaRPr lang="en-US" sz="1600" b="1" dirty="0" smtClean="0">
              <a:solidFill>
                <a:srgbClr val="464547"/>
              </a:solidFill>
              <a:latin typeface="Trebuchet MS"/>
            </a:endParaRPr>
          </a:p>
          <a:p>
            <a:pPr algn="ctr"/>
            <a:r>
              <a:rPr lang="ru-RU" sz="1600" i="1" dirty="0" smtClean="0"/>
              <a:t>Software Engineer</a:t>
            </a:r>
            <a:endParaRPr lang="ru-RU" sz="1600" dirty="0"/>
          </a:p>
          <a:p>
            <a:pPr lvl="0" algn="ctr"/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0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7625" y="2260142"/>
            <a:ext cx="10007495" cy="464584"/>
            <a:chOff x="448467" y="1385345"/>
            <a:chExt cx="8471302" cy="464582"/>
          </a:xfrm>
        </p:grpSpPr>
        <p:sp>
          <p:nvSpPr>
            <p:cNvPr id="14" name="TextBox 13"/>
            <p:cNvSpPr txBox="1"/>
            <p:nvPr/>
          </p:nvSpPr>
          <p:spPr>
            <a:xfrm>
              <a:off x="991235" y="1426815"/>
              <a:ext cx="7928534" cy="400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ru-RU" sz="2000" dirty="0" err="1" smtClean="0"/>
                <a:t>Воркшоп</a:t>
              </a:r>
              <a:r>
                <a:rPr lang="ru-RU" sz="2000" dirty="0" smtClean="0"/>
                <a:t>: Ускоряем </a:t>
              </a:r>
              <a:r>
                <a:rPr lang="en-US" sz="2000" dirty="0"/>
                <a:t>React + </a:t>
              </a:r>
              <a:r>
                <a:rPr lang="en-US" sz="2000" dirty="0" err="1"/>
                <a:t>Redux</a:t>
              </a:r>
              <a:r>
                <a:rPr lang="en-US" sz="2000" dirty="0"/>
                <a:t> </a:t>
              </a:r>
              <a:r>
                <a:rPr lang="ru-RU" sz="2000" dirty="0" smtClean="0"/>
                <a:t>приложение. </a:t>
              </a:r>
              <a:r>
                <a:rPr lang="en-US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1000000 </a:t>
              </a:r>
              <a:r>
                <a:rPr lang="en-US" sz="20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ToDo’s</a:t>
              </a: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 - </a:t>
              </a:r>
              <a:r>
                <a:rPr lang="ru-RU" sz="2000" b="1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60 мин</a:t>
              </a:r>
              <a:endParaRPr lang="en-US" sz="2000" b="1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48467" y="1385345"/>
              <a:ext cx="464582" cy="464582"/>
              <a:chOff x="448467" y="1385718"/>
              <a:chExt cx="464582" cy="464582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867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00991" y="1427189"/>
                <a:ext cx="356188" cy="390875"/>
              </a:xfrm>
              <a:prstGeom prst="rect">
                <a:avLst/>
              </a:prstGeom>
              <a:noFill/>
            </p:spPr>
            <p:txBody>
              <a:bodyPr wrap="none" tIns="36576" rtlCol="0" anchor="t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77042" y="3781927"/>
            <a:ext cx="5496350" cy="464583"/>
            <a:chOff x="448467" y="2074215"/>
            <a:chExt cx="5496350" cy="464582"/>
          </a:xfrm>
        </p:grpSpPr>
        <p:sp>
          <p:nvSpPr>
            <p:cNvPr id="17" name="TextBox 16"/>
            <p:cNvSpPr txBox="1"/>
            <p:nvPr/>
          </p:nvSpPr>
          <p:spPr>
            <a:xfrm>
              <a:off x="991818" y="2106451"/>
              <a:ext cx="4952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Взгляд в будущее</a:t>
              </a:r>
              <a:r>
                <a:rPr lang="en-US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: React Fiber</a:t>
              </a:r>
              <a:r>
                <a:rPr lang="ru-RU" sz="20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– </a:t>
              </a:r>
              <a:r>
                <a:rPr lang="ru-RU" sz="2000" b="1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20 мин</a:t>
              </a:r>
              <a:endParaRPr lang="en-US" sz="2000" b="1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8467" y="2074215"/>
              <a:ext cx="464582" cy="464582"/>
              <a:chOff x="448467" y="2071851"/>
              <a:chExt cx="464582" cy="46458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03060" y="2113322"/>
                <a:ext cx="356188" cy="390875"/>
              </a:xfrm>
              <a:prstGeom prst="rect">
                <a:avLst/>
              </a:prstGeom>
              <a:noFill/>
            </p:spPr>
            <p:txBody>
              <a:bodyPr wrap="none" tIns="36576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О чём расскажем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3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Что мы рассмотрим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73437" y="1379347"/>
            <a:ext cx="43919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Chrome </a:t>
            </a:r>
            <a:r>
              <a:rPr lang="en-US" sz="2000" dirty="0" err="1" smtClean="0"/>
              <a:t>DevTools</a:t>
            </a:r>
            <a:r>
              <a:rPr lang="en-US" sz="2000" dirty="0" smtClean="0"/>
              <a:t>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React-Perf-</a:t>
            </a:r>
            <a:r>
              <a:rPr lang="en-US" sz="2000" dirty="0" err="1" smtClean="0"/>
              <a:t>Addon</a:t>
            </a:r>
            <a:r>
              <a:rPr lang="en-US" sz="2000" dirty="0" smtClean="0"/>
              <a:t> – Waste Renders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@</a:t>
            </a:r>
            <a:r>
              <a:rPr lang="en-US" sz="2000" dirty="0" err="1" smtClean="0"/>
              <a:t>whyDidYouUpdate</a:t>
            </a: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url</a:t>
            </a:r>
            <a:r>
              <a:rPr lang="ru-RU" sz="2000" dirty="0" smtClean="0"/>
              <a:t>?</a:t>
            </a:r>
            <a:r>
              <a:rPr lang="en-US" sz="2000" dirty="0" err="1" smtClean="0"/>
              <a:t>react_perf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297837" y="1379345"/>
            <a:ext cx="671049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Разделение на изменяемо-изменяемые компоненты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PureComponents</a:t>
            </a:r>
            <a:r>
              <a:rPr lang="en-US" sz="2000" dirty="0" smtClean="0"/>
              <a:t> (</a:t>
            </a:r>
            <a:r>
              <a:rPr lang="en-US" sz="2000" dirty="0" err="1" smtClean="0"/>
              <a:t>shouldComponentUpdate</a:t>
            </a:r>
            <a:r>
              <a:rPr lang="en-US" sz="2000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Нормализация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Независимые смарт компоненты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Reselect</a:t>
            </a:r>
            <a:endParaRPr lang="ru-RU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Lazy </a:t>
            </a:r>
            <a:r>
              <a:rPr lang="ru-RU" sz="2000" dirty="0" smtClean="0"/>
              <a:t>-компоненты</a:t>
            </a: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Виртуализация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7469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532" y="2932847"/>
            <a:ext cx="9213851" cy="758797"/>
          </a:xfrm>
        </p:spPr>
        <p:txBody>
          <a:bodyPr/>
          <a:lstStyle/>
          <a:p>
            <a:r>
              <a:rPr lang="en-US" dirty="0" smtClean="0"/>
              <a:t>REACT FIBER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80532" y="3714470"/>
            <a:ext cx="8650817" cy="500137"/>
          </a:xfrm>
        </p:spPr>
        <p:txBody>
          <a:bodyPr/>
          <a:lstStyle/>
          <a:p>
            <a:r>
              <a:rPr lang="en-US" sz="2800" dirty="0" smtClean="0"/>
              <a:t>v 16.x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rebuchet MS"/>
                <a:cs typeface="Trebuchet MS"/>
              </a:rPr>
              <a:t>НОЯБРЬ</a:t>
            </a:r>
            <a:r>
              <a:rPr lang="en-US" dirty="0" smtClean="0">
                <a:latin typeface="Trebuchet MS"/>
                <a:cs typeface="Trebuchet MS"/>
              </a:rPr>
              <a:t> 25, 2017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70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48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8167" y="2188461"/>
            <a:ext cx="92829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 </a:t>
            </a:r>
            <a:r>
              <a:rPr kumimoji="0" lang="ru-RU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5.3 kb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(2.2 kb gzipped), </a:t>
            </a:r>
            <a:r>
              <a:rPr kumimoji="0" lang="ru-RU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20.7 kb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(6.9 kb gzipped)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8167" y="2741416"/>
            <a:ext cx="105605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react-dom 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103.7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(32.6 kb gzipped), 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141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(42.9 kb gzipped)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18167" y="3290056"/>
            <a:ext cx="116394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react + react-dom 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</a:rPr>
              <a:t>109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(34.8 kb gzipped), 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вместо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n-lt"/>
              </a:rPr>
              <a:t>161.7 kb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(49.8 kb gzipped)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6130" y="4390987"/>
            <a:ext cx="11059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i="0" dirty="0" smtClean="0">
                <a:solidFill>
                  <a:srgbClr val="000000"/>
                </a:solidFill>
                <a:effectLst/>
              </a:rPr>
              <a:t>В целом размер уменьшился на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 </a:t>
            </a:r>
            <a:r>
              <a:rPr lang="en-US" sz="3600" i="0" dirty="0" smtClean="0">
                <a:solidFill>
                  <a:srgbClr val="0070C0"/>
                </a:solidFill>
                <a:effectLst/>
              </a:rPr>
              <a:t>32%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 </a:t>
            </a:r>
            <a:r>
              <a:rPr lang="ru-RU" sz="3600" i="0" dirty="0" smtClean="0">
                <a:solidFill>
                  <a:srgbClr val="000000"/>
                </a:solidFill>
                <a:effectLst/>
              </a:rPr>
              <a:t>по сравнению с предыдущей версией 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(</a:t>
            </a:r>
            <a:r>
              <a:rPr lang="en-US" sz="3600" i="0" dirty="0" smtClean="0">
                <a:solidFill>
                  <a:srgbClr val="0070C0"/>
                </a:solidFill>
                <a:effectLst/>
              </a:rPr>
              <a:t>30%</a:t>
            </a:r>
            <a:r>
              <a:rPr lang="en-US" sz="3600" i="0" dirty="0" smtClean="0">
                <a:solidFill>
                  <a:srgbClr val="000000"/>
                </a:solidFill>
                <a:effectLst/>
              </a:rPr>
              <a:t> post-gzip).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41248" y="1267818"/>
            <a:ext cx="7377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React </a:t>
            </a:r>
            <a:r>
              <a:rPr lang="ru-RU" sz="2800" b="1" dirty="0" smtClean="0"/>
              <a:t>использует </a:t>
            </a:r>
            <a:r>
              <a:rPr lang="en-US" sz="2800" b="1" dirty="0" smtClean="0"/>
              <a:t>Rollup</a:t>
            </a:r>
            <a:r>
              <a:rPr lang="ru-RU" sz="2800" b="1" dirty="0" smtClean="0"/>
              <a:t> модуль-бандлер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8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Уменьшение размера бандла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2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98" y="1591056"/>
            <a:ext cx="8797078" cy="3831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02" y="1591056"/>
            <a:ext cx="8695050" cy="3831717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164892" y="1289154"/>
            <a:ext cx="12192000" cy="9443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>
                <a:solidFill>
                  <a:schemeClr val="tx1"/>
                </a:solidFill>
              </a:rPr>
              <a:t>Новые возвращаемы</a:t>
            </a:r>
            <a:r>
              <a:rPr lang="ru-RU" sz="4000" b="1" dirty="0">
                <a:solidFill>
                  <a:schemeClr val="tx1"/>
                </a:solidFill>
              </a:rPr>
              <a:t>е</a:t>
            </a:r>
            <a:r>
              <a:rPr lang="ru-RU" sz="4000" b="1" dirty="0" smtClean="0">
                <a:solidFill>
                  <a:schemeClr val="tx1"/>
                </a:solidFill>
              </a:rPr>
              <a:t> типы метода </a:t>
            </a:r>
            <a:r>
              <a:rPr lang="en-US" sz="4000" b="1" dirty="0" smtClean="0">
                <a:solidFill>
                  <a:schemeClr val="tx1"/>
                </a:solidFill>
              </a:rPr>
              <a:t>render()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596668" cy="676655"/>
          </a:xfrm>
        </p:spPr>
        <p:txBody>
          <a:bodyPr>
            <a:noAutofit/>
          </a:bodyPr>
          <a:lstStyle/>
          <a:p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1109522"/>
            <a:ext cx="9562221" cy="3426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490" y="633918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 стороне сервера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4804" y="4496879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На клиентской стороне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4990829"/>
            <a:ext cx="7496175" cy="1419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3" y="4990828"/>
            <a:ext cx="7496175" cy="1419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2" y="4990828"/>
            <a:ext cx="7591425" cy="1419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12198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5490" y="68427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 стороне сервера</a:t>
            </a:r>
            <a:r>
              <a:rPr lang="en-US" sz="2400" dirty="0"/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634" y="3368678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 результате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1189226"/>
            <a:ext cx="9020175" cy="1819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3903495"/>
            <a:ext cx="7953375" cy="2419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0" y="3903495"/>
            <a:ext cx="8715375" cy="105727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596668" cy="676655"/>
          </a:xfrm>
        </p:spPr>
        <p:txBody>
          <a:bodyPr>
            <a:noAutofit/>
          </a:bodyPr>
          <a:lstStyle/>
          <a:p>
            <a:r>
              <a:rPr lang="en-US" sz="4000" dirty="0" smtClean="0"/>
              <a:t>Server Side Rendering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0" y="-13938"/>
            <a:ext cx="12192000" cy="682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</a:rPr>
              <a:t>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22713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13081</TotalTime>
  <Words>410</Words>
  <Application>Microsoft Office PowerPoint</Application>
  <PresentationFormat>Custom</PresentationFormat>
  <Paragraphs>117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Side Rendering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Fiber</dc:title>
  <dc:creator>Anton Krynochkin</dc:creator>
  <cp:lastModifiedBy>АТТО</cp:lastModifiedBy>
  <cp:revision>137</cp:revision>
  <dcterms:created xsi:type="dcterms:W3CDTF">2017-11-07T05:55:06Z</dcterms:created>
  <dcterms:modified xsi:type="dcterms:W3CDTF">2017-11-24T19:38:30Z</dcterms:modified>
</cp:coreProperties>
</file>